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3" r:id="rId3"/>
    <p:sldId id="278" r:id="rId4"/>
    <p:sldId id="282" r:id="rId5"/>
    <p:sldId id="285" r:id="rId6"/>
    <p:sldId id="283" r:id="rId7"/>
    <p:sldId id="279" r:id="rId8"/>
    <p:sldId id="280" r:id="rId9"/>
    <p:sldId id="281" r:id="rId10"/>
    <p:sldId id="284" r:id="rId11"/>
    <p:sldId id="275" r:id="rId12"/>
    <p:sldId id="257" r:id="rId13"/>
    <p:sldId id="258" r:id="rId14"/>
    <p:sldId id="259" r:id="rId15"/>
    <p:sldId id="270" r:id="rId16"/>
    <p:sldId id="271" r:id="rId17"/>
    <p:sldId id="272" r:id="rId18"/>
    <p:sldId id="273" r:id="rId19"/>
    <p:sldId id="274" r:id="rId20"/>
    <p:sldId id="277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C83FF4-B348-314F-A230-34130F742CB9}" v="2" dt="2021-03-16T06:32:58.8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2"/>
    <p:restoredTop sz="87781"/>
  </p:normalViewPr>
  <p:slideViewPr>
    <p:cSldViewPr>
      <p:cViewPr varScale="1">
        <p:scale>
          <a:sx n="103" d="100"/>
          <a:sy n="103" d="100"/>
        </p:scale>
        <p:origin x="14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文婷 柴" userId="cc3e45de-2f49-4c89-aeff-00e7b5b5da7e" providerId="ADAL" clId="{9EC83FF4-B348-314F-A230-34130F742CB9}"/>
    <pc:docChg chg="custSel modSld">
      <pc:chgData name="文婷 柴" userId="cc3e45de-2f49-4c89-aeff-00e7b5b5da7e" providerId="ADAL" clId="{9EC83FF4-B348-314F-A230-34130F742CB9}" dt="2021-03-16T06:33:40.603" v="187" actId="1076"/>
      <pc:docMkLst>
        <pc:docMk/>
      </pc:docMkLst>
      <pc:sldChg chg="modSp mod">
        <pc:chgData name="文婷 柴" userId="cc3e45de-2f49-4c89-aeff-00e7b5b5da7e" providerId="ADAL" clId="{9EC83FF4-B348-314F-A230-34130F742CB9}" dt="2021-03-16T06:25:48.951" v="35" actId="1076"/>
        <pc:sldMkLst>
          <pc:docMk/>
          <pc:sldMk cId="0" sldId="257"/>
        </pc:sldMkLst>
        <pc:spChg chg="mod">
          <ac:chgData name="文婷 柴" userId="cc3e45de-2f49-4c89-aeff-00e7b5b5da7e" providerId="ADAL" clId="{9EC83FF4-B348-314F-A230-34130F742CB9}" dt="2021-03-16T06:25:48.951" v="35" actId="1076"/>
          <ac:spMkLst>
            <pc:docMk/>
            <pc:sldMk cId="0" sldId="257"/>
            <ac:spMk id="6" creationId="{96F25466-ACDE-294A-97A8-82B11F690F30}"/>
          </ac:spMkLst>
        </pc:spChg>
        <pc:graphicFrameChg chg="modGraphic">
          <ac:chgData name="文婷 柴" userId="cc3e45de-2f49-4c89-aeff-00e7b5b5da7e" providerId="ADAL" clId="{9EC83FF4-B348-314F-A230-34130F742CB9}" dt="2021-03-16T06:25:38.736" v="33" actId="20577"/>
          <ac:graphicFrameMkLst>
            <pc:docMk/>
            <pc:sldMk cId="0" sldId="257"/>
            <ac:graphicFrameMk id="4" creationId="{00000000-0000-0000-0000-000000000000}"/>
          </ac:graphicFrameMkLst>
        </pc:graphicFrameChg>
      </pc:sldChg>
      <pc:sldChg chg="addSp delSp modSp mod delAnim modAnim">
        <pc:chgData name="文婷 柴" userId="cc3e45de-2f49-4c89-aeff-00e7b5b5da7e" providerId="ADAL" clId="{9EC83FF4-B348-314F-A230-34130F742CB9}" dt="2021-03-16T06:26:50.522" v="39" actId="478"/>
        <pc:sldMkLst>
          <pc:docMk/>
          <pc:sldMk cId="0" sldId="258"/>
        </pc:sldMkLst>
        <pc:spChg chg="add del mod">
          <ac:chgData name="文婷 柴" userId="cc3e45de-2f49-4c89-aeff-00e7b5b5da7e" providerId="ADAL" clId="{9EC83FF4-B348-314F-A230-34130F742CB9}" dt="2021-03-16T06:26:50.522" v="39" actId="478"/>
          <ac:spMkLst>
            <pc:docMk/>
            <pc:sldMk cId="0" sldId="258"/>
            <ac:spMk id="5" creationId="{177B7FC3-D01D-0249-A2DE-0743D72F30CF}"/>
          </ac:spMkLst>
        </pc:spChg>
      </pc:sldChg>
      <pc:sldChg chg="modSp mod">
        <pc:chgData name="文婷 柴" userId="cc3e45de-2f49-4c89-aeff-00e7b5b5da7e" providerId="ADAL" clId="{9EC83FF4-B348-314F-A230-34130F742CB9}" dt="2021-03-16T06:31:19.806" v="109" actId="20577"/>
        <pc:sldMkLst>
          <pc:docMk/>
          <pc:sldMk cId="0" sldId="259"/>
        </pc:sldMkLst>
        <pc:graphicFrameChg chg="modGraphic">
          <ac:chgData name="文婷 柴" userId="cc3e45de-2f49-4c89-aeff-00e7b5b5da7e" providerId="ADAL" clId="{9EC83FF4-B348-314F-A230-34130F742CB9}" dt="2021-03-16T06:31:19.806" v="109" actId="20577"/>
          <ac:graphicFrameMkLst>
            <pc:docMk/>
            <pc:sldMk cId="0" sldId="259"/>
            <ac:graphicFrameMk id="4" creationId="{00000000-0000-0000-0000-000000000000}"/>
          </ac:graphicFrameMkLst>
        </pc:graphicFrameChg>
      </pc:sldChg>
      <pc:sldChg chg="addSp modSp mod">
        <pc:chgData name="文婷 柴" userId="cc3e45de-2f49-4c89-aeff-00e7b5b5da7e" providerId="ADAL" clId="{9EC83FF4-B348-314F-A230-34130F742CB9}" dt="2021-03-16T06:33:40.603" v="187" actId="1076"/>
        <pc:sldMkLst>
          <pc:docMk/>
          <pc:sldMk cId="905168544" sldId="276"/>
        </pc:sldMkLst>
        <pc:spChg chg="add mod">
          <ac:chgData name="文婷 柴" userId="cc3e45de-2f49-4c89-aeff-00e7b5b5da7e" providerId="ADAL" clId="{9EC83FF4-B348-314F-A230-34130F742CB9}" dt="2021-03-16T06:33:35.153" v="186" actId="1076"/>
          <ac:spMkLst>
            <pc:docMk/>
            <pc:sldMk cId="905168544" sldId="276"/>
            <ac:spMk id="6" creationId="{C4812FEE-D7E3-3D48-87DB-0FAD37056860}"/>
          </ac:spMkLst>
        </pc:spChg>
        <pc:picChg chg="mod">
          <ac:chgData name="文婷 柴" userId="cc3e45de-2f49-4c89-aeff-00e7b5b5da7e" providerId="ADAL" clId="{9EC83FF4-B348-314F-A230-34130F742CB9}" dt="2021-03-16T06:32:49.254" v="116" actId="14100"/>
          <ac:picMkLst>
            <pc:docMk/>
            <pc:sldMk cId="905168544" sldId="276"/>
            <ac:picMk id="3" creationId="{00000000-0000-0000-0000-000000000000}"/>
          </ac:picMkLst>
        </pc:picChg>
        <pc:picChg chg="mod">
          <ac:chgData name="文婷 柴" userId="cc3e45de-2f49-4c89-aeff-00e7b5b5da7e" providerId="ADAL" clId="{9EC83FF4-B348-314F-A230-34130F742CB9}" dt="2021-03-16T06:32:38.945" v="114" actId="1076"/>
          <ac:picMkLst>
            <pc:docMk/>
            <pc:sldMk cId="905168544" sldId="276"/>
            <ac:picMk id="4" creationId="{00000000-0000-0000-0000-000000000000}"/>
          </ac:picMkLst>
        </pc:picChg>
        <pc:picChg chg="mod">
          <ac:chgData name="文婷 柴" userId="cc3e45de-2f49-4c89-aeff-00e7b5b5da7e" providerId="ADAL" clId="{9EC83FF4-B348-314F-A230-34130F742CB9}" dt="2021-03-16T06:33:40.603" v="187" actId="1076"/>
          <ac:picMkLst>
            <pc:docMk/>
            <pc:sldMk cId="905168544" sldId="276"/>
            <ac:picMk id="5" creationId="{00000000-0000-0000-0000-000000000000}"/>
          </ac:picMkLst>
        </pc:picChg>
      </pc:sldChg>
    </pc:docChg>
  </pc:docChgLst>
  <pc:docChgLst>
    <pc:chgData name="文婷 柴" userId="cc3e45de-2f49-4c89-aeff-00e7b5b5da7e" providerId="ADAL" clId="{4F448A12-9060-E74D-9D5F-C17515CECA83}"/>
    <pc:docChg chg="undo custSel modSld">
      <pc:chgData name="文婷 柴" userId="cc3e45de-2f49-4c89-aeff-00e7b5b5da7e" providerId="ADAL" clId="{4F448A12-9060-E74D-9D5F-C17515CECA83}" dt="2021-01-26T19:08:51.202" v="91"/>
      <pc:docMkLst>
        <pc:docMk/>
      </pc:docMkLst>
      <pc:sldChg chg="modSp mod">
        <pc:chgData name="文婷 柴" userId="cc3e45de-2f49-4c89-aeff-00e7b5b5da7e" providerId="ADAL" clId="{4F448A12-9060-E74D-9D5F-C17515CECA83}" dt="2021-01-26T19:01:51.248" v="7" actId="1076"/>
        <pc:sldMkLst>
          <pc:docMk/>
          <pc:sldMk cId="1216859612" sldId="282"/>
        </pc:sldMkLst>
        <pc:spChg chg="mod">
          <ac:chgData name="文婷 柴" userId="cc3e45de-2f49-4c89-aeff-00e7b5b5da7e" providerId="ADAL" clId="{4F448A12-9060-E74D-9D5F-C17515CECA83}" dt="2021-01-26T19:01:02.100" v="1" actId="27636"/>
          <ac:spMkLst>
            <pc:docMk/>
            <pc:sldMk cId="1216859612" sldId="282"/>
            <ac:spMk id="5" creationId="{EF8AA53C-428E-D34E-8228-96694541AD58}"/>
          </ac:spMkLst>
        </pc:spChg>
        <pc:spChg chg="mod">
          <ac:chgData name="文婷 柴" userId="cc3e45de-2f49-4c89-aeff-00e7b5b5da7e" providerId="ADAL" clId="{4F448A12-9060-E74D-9D5F-C17515CECA83}" dt="2021-01-26T19:01:51.248" v="7" actId="1076"/>
          <ac:spMkLst>
            <pc:docMk/>
            <pc:sldMk cId="1216859612" sldId="282"/>
            <ac:spMk id="12" creationId="{16646155-B5CE-FA4D-8728-FB4F1F31ED51}"/>
          </ac:spMkLst>
        </pc:spChg>
      </pc:sldChg>
      <pc:sldChg chg="addSp modSp mod modAnim">
        <pc:chgData name="文婷 柴" userId="cc3e45de-2f49-4c89-aeff-00e7b5b5da7e" providerId="ADAL" clId="{4F448A12-9060-E74D-9D5F-C17515CECA83}" dt="2021-01-26T19:08:51.202" v="91"/>
        <pc:sldMkLst>
          <pc:docMk/>
          <pc:sldMk cId="2283073665" sldId="285"/>
        </pc:sldMkLst>
        <pc:spChg chg="add mod">
          <ac:chgData name="文婷 柴" userId="cc3e45de-2f49-4c89-aeff-00e7b5b5da7e" providerId="ADAL" clId="{4F448A12-9060-E74D-9D5F-C17515CECA83}" dt="2021-01-26T19:07:24.673" v="83" actId="14100"/>
          <ac:spMkLst>
            <pc:docMk/>
            <pc:sldMk cId="2283073665" sldId="285"/>
            <ac:spMk id="2" creationId="{57BC3046-CB12-4D4A-9458-74EBFC0AF40B}"/>
          </ac:spMkLst>
        </pc:spChg>
        <pc:spChg chg="add mod">
          <ac:chgData name="文婷 柴" userId="cc3e45de-2f49-4c89-aeff-00e7b5b5da7e" providerId="ADAL" clId="{4F448A12-9060-E74D-9D5F-C17515CECA83}" dt="2021-01-26T19:07:57.187" v="86" actId="207"/>
          <ac:spMkLst>
            <pc:docMk/>
            <pc:sldMk cId="2283073665" sldId="285"/>
            <ac:spMk id="3" creationId="{EC2F2AAC-E544-DD43-9B8F-43F46D60D3AA}"/>
          </ac:spMkLst>
        </pc:spChg>
        <pc:spChg chg="mod">
          <ac:chgData name="文婷 柴" userId="cc3e45de-2f49-4c89-aeff-00e7b5b5da7e" providerId="ADAL" clId="{4F448A12-9060-E74D-9D5F-C17515CECA83}" dt="2021-01-26T19:05:21.191" v="74" actId="1076"/>
          <ac:spMkLst>
            <pc:docMk/>
            <pc:sldMk cId="2283073665" sldId="285"/>
            <ac:spMk id="7" creationId="{95644AC8-F006-6E41-84CE-B0A1C63F5A78}"/>
          </ac:spMkLst>
        </pc:spChg>
        <pc:spChg chg="add mod">
          <ac:chgData name="文婷 柴" userId="cc3e45de-2f49-4c89-aeff-00e7b5b5da7e" providerId="ADAL" clId="{4F448A12-9060-E74D-9D5F-C17515CECA83}" dt="2021-01-26T19:07:29.568" v="84" actId="14100"/>
          <ac:spMkLst>
            <pc:docMk/>
            <pc:sldMk cId="2283073665" sldId="285"/>
            <ac:spMk id="9" creationId="{81A0DFC9-D5B8-7B40-B6F0-B3A998B92CB6}"/>
          </ac:spMkLst>
        </pc:spChg>
        <pc:spChg chg="add mod">
          <ac:chgData name="文婷 柴" userId="cc3e45de-2f49-4c89-aeff-00e7b5b5da7e" providerId="ADAL" clId="{4F448A12-9060-E74D-9D5F-C17515CECA83}" dt="2021-01-26T19:08:10.494" v="88" actId="1076"/>
          <ac:spMkLst>
            <pc:docMk/>
            <pc:sldMk cId="2283073665" sldId="285"/>
            <ac:spMk id="10" creationId="{3AF8BEE9-E319-C84C-AFDF-459D1DFC4635}"/>
          </ac:spMkLst>
        </pc:spChg>
        <pc:picChg chg="mod">
          <ac:chgData name="文婷 柴" userId="cc3e45de-2f49-4c89-aeff-00e7b5b5da7e" providerId="ADAL" clId="{4F448A12-9060-E74D-9D5F-C17515CECA83}" dt="2021-01-26T19:03:07.667" v="73" actId="1076"/>
          <ac:picMkLst>
            <pc:docMk/>
            <pc:sldMk cId="2283073665" sldId="285"/>
            <ac:picMk id="6" creationId="{646D758F-BA42-B145-BAB7-9322A2AD00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C7485-0D37-4B43-BD23-B9D6C4ECA368}" type="datetimeFigureOut">
              <a:rPr kumimoji="1" lang="zh-CN" altLang="en-US" smtClean="0"/>
              <a:t>2021/3/16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3EBB4-1AB1-5441-9933-237B36918E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79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Lipid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molecules,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acids</a:t>
            </a:r>
            <a:r>
              <a:rPr kumimoji="1" lang="zh-CN" altLang="en-US" dirty="0"/>
              <a:t> </a:t>
            </a:r>
            <a:r>
              <a:rPr kumimoji="1" lang="en-US" altLang="zh-CN" dirty="0"/>
              <a:t>(&amp;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derivatives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fat,</a:t>
            </a:r>
            <a:r>
              <a:rPr kumimoji="1" lang="zh-CN" altLang="en-US" dirty="0"/>
              <a:t> </a:t>
            </a:r>
            <a:r>
              <a:rPr kumimoji="1" lang="en-US" altLang="zh-CN" dirty="0"/>
              <a:t>oil),</a:t>
            </a:r>
            <a:r>
              <a:rPr kumimoji="1" lang="zh-CN" altLang="en-US" dirty="0"/>
              <a:t> </a:t>
            </a:r>
            <a:r>
              <a:rPr kumimoji="1" lang="en-US" altLang="zh-CN" dirty="0"/>
              <a:t>waxes,</a:t>
            </a:r>
            <a:r>
              <a:rPr kumimoji="1"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cholesterol,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phospholipid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(Glycerophospholipids),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Vitamin</a:t>
            </a:r>
            <a:r>
              <a:rPr lang="zh-CN" altLang="en-US" baseline="0" dirty="0">
                <a:solidFill>
                  <a:srgbClr val="00B050"/>
                </a:solidFill>
              </a:rPr>
              <a:t> </a:t>
            </a:r>
            <a:r>
              <a:rPr lang="en-US" altLang="zh-CN" baseline="0" dirty="0">
                <a:solidFill>
                  <a:srgbClr val="00B050"/>
                </a:solidFill>
              </a:rPr>
              <a:t>A,D,E,K,</a:t>
            </a:r>
            <a:r>
              <a:rPr lang="zh-CN" altLang="en-US" baseline="0" dirty="0">
                <a:solidFill>
                  <a:srgbClr val="00B050"/>
                </a:solidFill>
              </a:rPr>
              <a:t> </a:t>
            </a:r>
            <a:r>
              <a:rPr lang="en-US" altLang="zh-CN" baseline="0" dirty="0">
                <a:solidFill>
                  <a:srgbClr val="00B050"/>
                </a:solidFill>
              </a:rPr>
              <a:t>steroid</a:t>
            </a:r>
            <a:r>
              <a:rPr lang="zh-CN" altLang="en-US" baseline="0" dirty="0">
                <a:solidFill>
                  <a:srgbClr val="00B050"/>
                </a:solidFill>
              </a:rPr>
              <a:t> </a:t>
            </a:r>
            <a:r>
              <a:rPr lang="en-US" altLang="zh-CN" baseline="0" dirty="0">
                <a:solidFill>
                  <a:srgbClr val="00B050"/>
                </a:solidFill>
              </a:rPr>
              <a:t>hormone,</a:t>
            </a:r>
            <a:r>
              <a:rPr lang="zh-CN" altLang="en-US" baseline="0" dirty="0">
                <a:solidFill>
                  <a:srgbClr val="00B050"/>
                </a:solidFill>
              </a:rPr>
              <a:t> </a:t>
            </a:r>
            <a:r>
              <a:rPr lang="en-US" altLang="zh-CN" baseline="0" dirty="0">
                <a:solidFill>
                  <a:srgbClr val="00B050"/>
                </a:solidFill>
              </a:rPr>
              <a:t>etc. (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nonglyceride lipids such as phospholipids, sterols, vitamins A, D, and E</a:t>
            </a:r>
            <a:r>
              <a:rPr lang="en-US" altLang="zh-CN" baseline="0" dirty="0">
                <a:solidFill>
                  <a:srgbClr val="00B050"/>
                </a:solidFill>
              </a:rPr>
              <a:t>)</a:t>
            </a:r>
            <a:r>
              <a:rPr lang="zh-CN" altLang="en-US" baseline="0" dirty="0">
                <a:solidFill>
                  <a:srgbClr val="00B050"/>
                </a:solidFill>
              </a:rPr>
              <a:t> 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73EBB4-1AB1-5441-9933-237B36918E3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41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2B9F-3369-444E-8AB5-5C8ACD4390E1}" type="datetimeFigureOut">
              <a:rPr lang="en-GB" smtClean="0"/>
              <a:pPr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E0644-7388-428B-8791-8934565A654F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Nutrition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IGCSE Biology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1A8D9-CAF0-C74F-B3C7-72406BE71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74638"/>
            <a:ext cx="4114800" cy="1143000"/>
          </a:xfrm>
        </p:spPr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3C71D3-AD1B-684F-A10C-7E912619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4" y="1066800"/>
            <a:ext cx="4597400" cy="31401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4161CA-F18C-A549-9490-71A928D11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1" y="4584700"/>
            <a:ext cx="2857500" cy="1803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F488A0-E178-0142-8481-25E60EEE5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597400"/>
            <a:ext cx="4318000" cy="2006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5742DBB-B386-4C4F-A02F-5089CB3806A8}"/>
              </a:ext>
            </a:extLst>
          </p:cNvPr>
          <p:cNvSpPr/>
          <p:nvPr/>
        </p:nvSpPr>
        <p:spPr>
          <a:xfrm>
            <a:off x="4161972" y="5448300"/>
            <a:ext cx="1005114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D3DDBD-1FF5-DC48-A383-09C868A0CF16}"/>
              </a:ext>
            </a:extLst>
          </p:cNvPr>
          <p:cNvSpPr/>
          <p:nvPr/>
        </p:nvSpPr>
        <p:spPr>
          <a:xfrm>
            <a:off x="6008915" y="5448300"/>
            <a:ext cx="696685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CC15EE-643A-CB40-9791-D0BD60A7EC97}"/>
              </a:ext>
            </a:extLst>
          </p:cNvPr>
          <p:cNvSpPr/>
          <p:nvPr/>
        </p:nvSpPr>
        <p:spPr>
          <a:xfrm>
            <a:off x="5334000" y="5219700"/>
            <a:ext cx="83820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Balanced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5677"/>
            <a:ext cx="8382000" cy="53723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F66311-AD7A-4041-9BCB-8EB0F103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8492"/>
            <a:ext cx="5990772" cy="56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Nutrients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114204"/>
              </p:ext>
            </p:extLst>
          </p:nvPr>
        </p:nvGraphicFramePr>
        <p:xfrm>
          <a:off x="381000" y="1417638"/>
          <a:ext cx="822960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Nutrient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Chemical</a:t>
                      </a:r>
                      <a:r>
                        <a:rPr lang="en-GB" b="1" baseline="0" dirty="0"/>
                        <a:t> elements</a:t>
                      </a:r>
                      <a:r>
                        <a:rPr lang="en-GB" b="1" dirty="0"/>
                        <a:t> they contain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Basic units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smaller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molecules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that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make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them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Some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example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molecules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of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this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category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Functions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Carbohydrates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Carbon</a:t>
                      </a:r>
                    </a:p>
                    <a:p>
                      <a:r>
                        <a:rPr lang="en-GB" dirty="0"/>
                        <a:t>Hydrogen</a:t>
                      </a:r>
                    </a:p>
                    <a:p>
                      <a:r>
                        <a:rPr lang="en-GB" dirty="0"/>
                        <a:t>Oxygen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Monosaccharides (e.g. Glucose</a:t>
                      </a:r>
                    </a:p>
                    <a:p>
                      <a:r>
                        <a:rPr lang="en-GB" dirty="0"/>
                        <a:t>Fructose).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Glycogen</a:t>
                      </a:r>
                    </a:p>
                    <a:p>
                      <a:r>
                        <a:rPr lang="en-GB" dirty="0"/>
                        <a:t>Starch</a:t>
                      </a:r>
                    </a:p>
                    <a:p>
                      <a:r>
                        <a:rPr lang="en-GB" dirty="0"/>
                        <a:t>Cellulose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Provide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fat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oil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triglyceride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Carbon</a:t>
                      </a:r>
                    </a:p>
                    <a:p>
                      <a:r>
                        <a:rPr lang="en-GB" dirty="0"/>
                        <a:t>Hydrogen</a:t>
                      </a:r>
                    </a:p>
                    <a:p>
                      <a:r>
                        <a:rPr lang="en-GB" dirty="0"/>
                        <a:t>Oxygen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Fatty</a:t>
                      </a:r>
                      <a:r>
                        <a:rPr lang="en-GB" baseline="0" dirty="0"/>
                        <a:t> acids</a:t>
                      </a:r>
                    </a:p>
                    <a:p>
                      <a:r>
                        <a:rPr lang="en-GB" baseline="0" dirty="0"/>
                        <a:t>Glycerol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N/A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(specific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molecules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not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required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here)</a:t>
                      </a:r>
                      <a:endParaRPr lang="en-GB" altLang="zh-CN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Good</a:t>
                      </a:r>
                      <a:r>
                        <a:rPr lang="en-GB" baseline="0" dirty="0"/>
                        <a:t> stores of energy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Carbon</a:t>
                      </a:r>
                    </a:p>
                    <a:p>
                      <a:r>
                        <a:rPr lang="en-GB" dirty="0"/>
                        <a:t>Hydrogen</a:t>
                      </a:r>
                    </a:p>
                    <a:p>
                      <a:r>
                        <a:rPr lang="en-GB" dirty="0"/>
                        <a:t>Oxygen</a:t>
                      </a:r>
                    </a:p>
                    <a:p>
                      <a:r>
                        <a:rPr lang="en-GB" b="1" dirty="0"/>
                        <a:t>Nitrogen </a:t>
                      </a:r>
                      <a:r>
                        <a:rPr lang="en-GB" b="0" dirty="0"/>
                        <a:t>(</a:t>
                      </a:r>
                      <a:r>
                        <a:rPr lang="en-US" altLang="zh-CN" b="0" dirty="0"/>
                        <a:t>and</a:t>
                      </a:r>
                      <a:r>
                        <a:rPr lang="en-GB" b="0" dirty="0"/>
                        <a:t> </a:t>
                      </a:r>
                      <a:r>
                        <a:rPr lang="en-GB" b="1" dirty="0"/>
                        <a:t>Sulphur</a:t>
                      </a:r>
                      <a:r>
                        <a:rPr lang="en-GB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Amino acids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Enzymes</a:t>
                      </a:r>
                    </a:p>
                    <a:p>
                      <a:r>
                        <a:rPr lang="en-GB" dirty="0"/>
                        <a:t>Haemoglobin</a:t>
                      </a:r>
                    </a:p>
                    <a:p>
                      <a:r>
                        <a:rPr lang="en-GB" dirty="0"/>
                        <a:t>Antibodies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Used for growth and tissue repair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7919987-ED2B-F742-9105-F59AA65AFA53}"/>
              </a:ext>
            </a:extLst>
          </p:cNvPr>
          <p:cNvSpPr/>
          <p:nvPr/>
        </p:nvSpPr>
        <p:spPr>
          <a:xfrm>
            <a:off x="2057400" y="2671672"/>
            <a:ext cx="1447800" cy="3764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2E010C-C4B0-7245-95FB-569BF5A6500E}"/>
              </a:ext>
            </a:extLst>
          </p:cNvPr>
          <p:cNvSpPr/>
          <p:nvPr/>
        </p:nvSpPr>
        <p:spPr>
          <a:xfrm>
            <a:off x="3679371" y="2671672"/>
            <a:ext cx="1632857" cy="3764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6F25466-ACDE-294A-97A8-82B11F690F30}"/>
              </a:ext>
            </a:extLst>
          </p:cNvPr>
          <p:cNvSpPr/>
          <p:nvPr/>
        </p:nvSpPr>
        <p:spPr>
          <a:xfrm>
            <a:off x="5535386" y="2661375"/>
            <a:ext cx="1632857" cy="3764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9305BB-7496-4842-8DC1-726B0D20162A}"/>
              </a:ext>
            </a:extLst>
          </p:cNvPr>
          <p:cNvSpPr/>
          <p:nvPr/>
        </p:nvSpPr>
        <p:spPr>
          <a:xfrm>
            <a:off x="7391401" y="2639015"/>
            <a:ext cx="1219199" cy="3764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5CCCCD-0C07-DC40-8859-1E0570AF2B36}"/>
              </a:ext>
            </a:extLst>
          </p:cNvPr>
          <p:cNvSpPr/>
          <p:nvPr/>
        </p:nvSpPr>
        <p:spPr>
          <a:xfrm>
            <a:off x="29029" y="0"/>
            <a:ext cx="411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https://www.britannica.com/science/lipid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Nutrient groups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865195"/>
              </p:ext>
            </p:extLst>
          </p:nvPr>
        </p:nvGraphicFramePr>
        <p:xfrm>
          <a:off x="457200" y="1600200"/>
          <a:ext cx="8229600" cy="531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Nutrient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>
                          <a:latin typeface="+mn-lt"/>
                          <a:ea typeface="Malgun Gothic"/>
                          <a:cs typeface="Times New Roman"/>
                        </a:rPr>
                        <a:t>Main sources</a:t>
                      </a:r>
                      <a:endParaRPr lang="en-US" sz="180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Importance in the diet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Carbohydrates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Rice, bread, noodles, pasta, potatoes, cereals</a:t>
                      </a:r>
                      <a:r>
                        <a:rPr lang="en-US" altLang="zh-CN" sz="1800" dirty="0">
                          <a:latin typeface="+mn-lt"/>
                        </a:rPr>
                        <a:t>,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corn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Provide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Fats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Butter, oils</a:t>
                      </a:r>
                      <a:r>
                        <a:rPr lang="en-US" altLang="zh-CN" sz="1800" dirty="0">
                          <a:latin typeface="+mn-lt"/>
                        </a:rPr>
                        <a:t>,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egg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Energy stores, insulation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Proteins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Meat, fish, peas and beans, tofu</a:t>
                      </a:r>
                      <a:r>
                        <a:rPr lang="en-US" altLang="zh-CN" sz="1800" dirty="0">
                          <a:latin typeface="+mn-lt"/>
                        </a:rPr>
                        <a:t>,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milk,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nuts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Growth and tissue repair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46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Vitamins</a:t>
                      </a:r>
                      <a:r>
                        <a:rPr lang="en-GB" sz="1800" dirty="0">
                          <a:latin typeface="+mn-lt"/>
                          <a:ea typeface="Malgun Gothic"/>
                          <a:cs typeface="Times New Roman"/>
                        </a:rPr>
                        <a:t>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+mn-lt"/>
                          <a:ea typeface="Malgun Gothic"/>
                          <a:cs typeface="Times New Roman"/>
                        </a:rPr>
                        <a:t>(C and D)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Citrus fruits, green vegetables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Healthy tissues</a:t>
                      </a:r>
                    </a:p>
                    <a:p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4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Milk, cheese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Strong bones and teeth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46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Minerals 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+mn-lt"/>
                          <a:ea typeface="Malgun Gothic"/>
                          <a:cs typeface="Times New Roman"/>
                        </a:rPr>
                        <a:t>(calcium and iron)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Milk, cheese</a:t>
                      </a:r>
                      <a:r>
                        <a:rPr lang="en-US" altLang="zh-CN" sz="1800" dirty="0">
                          <a:latin typeface="+mn-lt"/>
                        </a:rPr>
                        <a:t>,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diary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products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Strong bones and teeth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4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Liver, red meat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Used</a:t>
                      </a:r>
                      <a:r>
                        <a:rPr lang="en-GB" sz="1800" baseline="0" dirty="0">
                          <a:latin typeface="+mn-lt"/>
                        </a:rPr>
                        <a:t> to make haemoglobin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Fibre</a:t>
                      </a:r>
                      <a:r>
                        <a:rPr lang="en-GB" sz="1800" dirty="0">
                          <a:latin typeface="+mn-lt"/>
                          <a:ea typeface="Malgun Gothic"/>
                          <a:cs typeface="Times New Roman"/>
                        </a:rPr>
                        <a:t> (roughage)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Cereals, wholemeal bread</a:t>
                      </a:r>
                      <a:r>
                        <a:rPr lang="en-US" altLang="zh-CN" sz="1800" dirty="0">
                          <a:latin typeface="+mn-lt"/>
                        </a:rPr>
                        <a:t>,</a:t>
                      </a:r>
                      <a:r>
                        <a:rPr lang="zh-CN" altLang="en-US" sz="1800" dirty="0">
                          <a:latin typeface="+mn-lt"/>
                        </a:rPr>
                        <a:t> </a:t>
                      </a:r>
                      <a:r>
                        <a:rPr lang="en-US" altLang="zh-CN" sz="1800" dirty="0">
                          <a:latin typeface="+mn-lt"/>
                        </a:rPr>
                        <a:t>vegetables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Prevents</a:t>
                      </a:r>
                      <a:r>
                        <a:rPr lang="en-GB" sz="1800" baseline="0" dirty="0">
                          <a:latin typeface="+mn-lt"/>
                        </a:rPr>
                        <a:t> constipation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Water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Drinks, 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Prevents dehydration, solvent.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GB" dirty="0"/>
              <a:t>Deficiency diseases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321735"/>
              </p:ext>
            </p:extLst>
          </p:nvPr>
        </p:nvGraphicFramePr>
        <p:xfrm>
          <a:off x="304800" y="1524000"/>
          <a:ext cx="8534400" cy="5092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Nutrient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Found in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Needed for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Prevents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dirty="0">
                          <a:latin typeface="+mn-lt"/>
                          <a:ea typeface="Malgun Gothic"/>
                          <a:cs typeface="Times New Roman"/>
                        </a:rPr>
                        <a:t>Symptoms of disease</a:t>
                      </a:r>
                      <a:endParaRPr lang="en-US" sz="1800" dirty="0">
                        <a:latin typeface="+mn-lt"/>
                        <a:ea typeface="Malgun Gothic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Vitamin 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Oranges, lemons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(citrus fruits)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collagen,</a:t>
                      </a:r>
                      <a:r>
                        <a:rPr lang="zh-CN" altLang="en-US" dirty="0"/>
                        <a:t> </a:t>
                      </a:r>
                      <a:r>
                        <a:rPr lang="en-GB" dirty="0"/>
                        <a:t>Tissue repair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Scurvy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Bleeding gums</a:t>
                      </a:r>
                      <a:r>
                        <a:rPr lang="en-US" altLang="zh-CN" dirty="0"/>
                        <a:t>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joints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and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muscles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Vitamin D</a:t>
                      </a:r>
                    </a:p>
                    <a:p>
                      <a:endParaRPr lang="en-GB" b="1" dirty="0"/>
                    </a:p>
                    <a:p>
                      <a:endParaRPr lang="en-GB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milk, butter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egg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yolk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when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sunlight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help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absorb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Strong teeth and bones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Rickets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(especially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affect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children)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Soft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&amp;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deformed</a:t>
                      </a:r>
                      <a:r>
                        <a:rPr lang="en-GB" dirty="0"/>
                        <a:t> bones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Iron</a:t>
                      </a:r>
                    </a:p>
                    <a:p>
                      <a:endParaRPr lang="en-GB" b="1" dirty="0"/>
                    </a:p>
                    <a:p>
                      <a:endParaRPr lang="en-GB" b="1" dirty="0"/>
                    </a:p>
                    <a:p>
                      <a:endParaRPr lang="en-GB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Liver,</a:t>
                      </a:r>
                      <a:r>
                        <a:rPr lang="en-GB" baseline="0" dirty="0"/>
                        <a:t> red meat, dark green vegetables, egg yolk.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Making haemoglobin in red blood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Anaemia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Tiredness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fatigue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paleness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dizziness,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shortness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breath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Calcium</a:t>
                      </a:r>
                    </a:p>
                    <a:p>
                      <a:endParaRPr lang="en-GB" b="1" dirty="0"/>
                    </a:p>
                    <a:p>
                      <a:endParaRPr lang="en-GB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milk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other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dairy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products</a:t>
                      </a:r>
                      <a:r>
                        <a:rPr lang="en-GB" dirty="0"/>
                        <a:t>, </a:t>
                      </a:r>
                      <a:r>
                        <a:rPr lang="en-US" altLang="zh-CN" dirty="0"/>
                        <a:t>bread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Strong teeth and bones.</a:t>
                      </a:r>
                    </a:p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Blood clotting.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Osteoporosis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Brittle bones and teeth.  Poor blood clotting.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Scurvy</a:t>
            </a:r>
          </a:p>
        </p:txBody>
      </p:sp>
      <p:pic>
        <p:nvPicPr>
          <p:cNvPr id="4" name="Content Placeholder 3" descr="scurvy_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581775" y="1143000"/>
            <a:ext cx="2562225" cy="2857500"/>
          </a:xfrm>
        </p:spPr>
      </p:pic>
      <p:pic>
        <p:nvPicPr>
          <p:cNvPr id="5" name="Picture 4" descr="citrus-foods-for-scurv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66800"/>
            <a:ext cx="3162300" cy="2794000"/>
          </a:xfrm>
          <a:prstGeom prst="rect">
            <a:avLst/>
          </a:prstGeom>
        </p:spPr>
      </p:pic>
      <p:pic>
        <p:nvPicPr>
          <p:cNvPr id="6" name="Picture 5" descr="Scurvy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7900" y="3352800"/>
            <a:ext cx="43815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Rickets</a:t>
            </a:r>
          </a:p>
        </p:txBody>
      </p:sp>
      <p:pic>
        <p:nvPicPr>
          <p:cNvPr id="4" name="Content Placeholder 3" descr="rickets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3287609" cy="4525963"/>
          </a:xfrm>
        </p:spPr>
      </p:pic>
      <p:pic>
        <p:nvPicPr>
          <p:cNvPr id="5" name="Picture 4" descr="rickets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1524000"/>
            <a:ext cx="2967608" cy="44737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Anaemia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2895600"/>
            <a:ext cx="5321300" cy="330200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07" y="0"/>
            <a:ext cx="7193107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40007" y="2133600"/>
            <a:ext cx="1946193" cy="3505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16807" y="632619"/>
            <a:ext cx="1946193" cy="1653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Osteoporosis</a:t>
            </a:r>
            <a:r>
              <a:rPr lang="zh-CN" altLang="en-US" dirty="0"/>
              <a:t> </a:t>
            </a:r>
            <a:r>
              <a:rPr lang="en-US" altLang="zh-CN" dirty="0"/>
              <a:t>(Ca</a:t>
            </a:r>
            <a:r>
              <a:rPr lang="zh-CN" altLang="en-US" dirty="0"/>
              <a:t> </a:t>
            </a:r>
            <a:r>
              <a:rPr lang="en-US" altLang="zh-CN" dirty="0"/>
              <a:t>deficiency)</a:t>
            </a:r>
            <a:endParaRPr lang="en-GB" dirty="0"/>
          </a:p>
        </p:txBody>
      </p:sp>
      <p:pic>
        <p:nvPicPr>
          <p:cNvPr id="4" name="Content Placeholder 3" descr="Osteoporosis-300x22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1261"/>
          <a:stretch>
            <a:fillRect/>
          </a:stretch>
        </p:blipFill>
        <p:spPr>
          <a:xfrm>
            <a:off x="0" y="1524000"/>
            <a:ext cx="4572000" cy="3002280"/>
          </a:xfrm>
        </p:spPr>
      </p:pic>
      <p:pic>
        <p:nvPicPr>
          <p:cNvPr id="5" name="Picture 4" descr="Osteoporosis-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000" y="3352800"/>
            <a:ext cx="44450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Protein-energy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malnutrition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3276600" cy="4969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r="26154"/>
          <a:stretch/>
        </p:blipFill>
        <p:spPr>
          <a:xfrm>
            <a:off x="4691743" y="1295400"/>
            <a:ext cx="3962400" cy="4953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2000" y="6264910"/>
            <a:ext cx="13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kwashiorkor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53000" y="6264910"/>
            <a:ext cx="115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marasmus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85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80F5A-F269-4F4F-AC63-706CB0FF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 list part I - Diet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E7813A-1D02-0045-B7C7-46ADDC5B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5257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kumimoji="1" lang="en-US" altLang="zh-CN" sz="1800" dirty="0"/>
              <a:t>1. What are the 7 types of nutrients animals need from their diet?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2. What kind of diet is a balanced diet?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3. What food is rich in carbs, proteins, fats, </a:t>
            </a:r>
            <a:r>
              <a:rPr kumimoji="1" lang="en-US" altLang="zh-CN" sz="1800" dirty="0" err="1"/>
              <a:t>fibre</a:t>
            </a:r>
            <a:r>
              <a:rPr kumimoji="1" lang="en-US" altLang="zh-CN" sz="1800" dirty="0"/>
              <a:t>, Vitamin C, Vitamin D, calcium and iron, respectively?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4. Give examples of two groups of people that need more energy than others.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5. a) What would deficiency disease/ symptoms of Vitamin C be? Why?</a:t>
            </a:r>
          </a:p>
          <a:p>
            <a:pPr marL="488950" indent="-488950">
              <a:spcBef>
                <a:spcPts val="0"/>
              </a:spcBef>
            </a:pPr>
            <a:r>
              <a:rPr kumimoji="1" lang="en-US" altLang="zh-CN" sz="1800" dirty="0"/>
              <a:t>b) What would deficiency disease/ symptoms of Vitamin D be? Why?</a:t>
            </a:r>
          </a:p>
          <a:p>
            <a:pPr marL="488950" indent="-488950">
              <a:spcBef>
                <a:spcPts val="0"/>
              </a:spcBef>
            </a:pPr>
            <a:r>
              <a:rPr kumimoji="1" lang="en-US" altLang="zh-CN" sz="1800" dirty="0"/>
              <a:t>c) What would deficiency disease/ symptoms of calcium be? Why?</a:t>
            </a:r>
          </a:p>
          <a:p>
            <a:pPr marL="488950" indent="-488950">
              <a:spcBef>
                <a:spcPts val="0"/>
              </a:spcBef>
            </a:pPr>
            <a:r>
              <a:rPr kumimoji="1" lang="en-US" altLang="zh-CN" sz="1800" dirty="0"/>
              <a:t>d) What would deficiency disease/ symptoms of iron be? Why?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6. What does obesity mean? What diseases are linked with obesity (name 2)?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7. How does excess fat intake results in heart disease?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8. What is malnutrition?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9. a) What causes kwashiorkor? </a:t>
            </a:r>
          </a:p>
          <a:p>
            <a:pPr marL="488950" indent="-488950">
              <a:spcBef>
                <a:spcPts val="0"/>
              </a:spcBef>
            </a:pPr>
            <a:r>
              <a:rPr kumimoji="1" lang="en-US" altLang="zh-CN" sz="1800" dirty="0"/>
              <a:t>b) Please list several symptoms of kwashiorkor </a:t>
            </a:r>
          </a:p>
          <a:p>
            <a:pPr marL="488950" indent="-488950">
              <a:spcBef>
                <a:spcPts val="0"/>
              </a:spcBef>
            </a:pPr>
            <a:r>
              <a:rPr kumimoji="1" lang="en-US" altLang="zh-CN" sz="1800" dirty="0"/>
              <a:t>c) Usually at which age of people will kwashiorkor affect most?</a:t>
            </a:r>
          </a:p>
          <a:p>
            <a:pPr marL="488950" indent="-488950">
              <a:spcBef>
                <a:spcPts val="0"/>
              </a:spcBef>
            </a:pPr>
            <a:r>
              <a:rPr kumimoji="1" lang="en-US" altLang="zh-CN" sz="1800" dirty="0"/>
              <a:t>d) How can kwashiorkor be treated?</a:t>
            </a:r>
          </a:p>
          <a:p>
            <a:pPr>
              <a:spcBef>
                <a:spcPts val="0"/>
              </a:spcBef>
            </a:pPr>
            <a:r>
              <a:rPr kumimoji="1" lang="en-US" altLang="zh-CN" sz="1800" dirty="0"/>
              <a:t>10. a) What causes marasmus? </a:t>
            </a:r>
          </a:p>
          <a:p>
            <a:pPr marL="581025" indent="-581025">
              <a:spcBef>
                <a:spcPts val="0"/>
              </a:spcBef>
            </a:pPr>
            <a:r>
              <a:rPr kumimoji="1" lang="en-US" altLang="zh-CN" sz="1800" dirty="0"/>
              <a:t>b) What similarity do kwashiorkor  and marasmus share?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5395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Obesity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2438"/>
            <a:ext cx="3886200" cy="1966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t="4088" r="3459" b="9507"/>
          <a:stretch/>
        </p:blipFill>
        <p:spPr>
          <a:xfrm>
            <a:off x="838200" y="1197429"/>
            <a:ext cx="7772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4190374" cy="431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0"/>
            <a:ext cx="4826000" cy="28793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49" y="2410905"/>
            <a:ext cx="4343400" cy="3758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Coronary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Disease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812FEE-D7E3-3D48-87DB-0FAD37056860}"/>
              </a:ext>
            </a:extLst>
          </p:cNvPr>
          <p:cNvSpPr txBox="1"/>
          <p:nvPr/>
        </p:nvSpPr>
        <p:spPr>
          <a:xfrm>
            <a:off x="228600" y="6318378"/>
            <a:ext cx="713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CHD?</a:t>
            </a:r>
            <a:r>
              <a:rPr kumimoji="1" lang="zh-CN" altLang="en-US" dirty="0"/>
              <a:t> </a:t>
            </a:r>
            <a:r>
              <a:rPr kumimoji="1" lang="en-US" altLang="zh-CN" dirty="0"/>
              <a:t>(explain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16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E06FE7-8ACF-D34D-9614-6CF238BF4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1" y="0"/>
            <a:ext cx="6974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5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F8AA53C-428E-D34E-8228-96694541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Blip>
                <a:blip r:embed="rId2"/>
              </a:buBlip>
            </a:pPr>
            <a:r>
              <a:rPr kumimoji="1" lang="en-US" altLang="zh-CN" dirty="0"/>
              <a:t>Saturated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</a:t>
            </a:r>
            <a:r>
              <a:rPr kumimoji="1" lang="zh-CN" altLang="en-US" dirty="0"/>
              <a:t> </a:t>
            </a:r>
            <a:r>
              <a:rPr kumimoji="1" lang="en-US" altLang="zh-CN" dirty="0"/>
              <a:t>V.S.</a:t>
            </a:r>
            <a:r>
              <a:rPr kumimoji="1" lang="zh-CN" altLang="en-US" dirty="0"/>
              <a:t> </a:t>
            </a:r>
            <a:r>
              <a:rPr kumimoji="1" lang="en-US" altLang="zh-CN" dirty="0"/>
              <a:t>Unsaturated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</a:t>
            </a:r>
            <a:endParaRPr kumimoji="1"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6646155-B5CE-FA4D-8728-FB4F1F31E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600200"/>
            <a:ext cx="8610600" cy="29747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sz="1900" dirty="0"/>
              <a:t>A saturated fat is a type of fat in which the fatty acid chains have </a:t>
            </a:r>
            <a:r>
              <a:rPr kumimoji="1" lang="en-US" altLang="zh-CN" sz="1900" b="1" dirty="0"/>
              <a:t>no</a:t>
            </a:r>
            <a:r>
              <a:rPr kumimoji="1" lang="zh-CN" altLang="en-US" sz="1900" b="1" dirty="0"/>
              <a:t> </a:t>
            </a:r>
            <a:r>
              <a:rPr kumimoji="1" lang="en-US" altLang="zh-CN" sz="1900" b="1" dirty="0"/>
              <a:t>double</a:t>
            </a:r>
            <a:r>
              <a:rPr kumimoji="1" lang="zh-CN" altLang="en-US" sz="1900" b="1" dirty="0"/>
              <a:t> </a:t>
            </a:r>
            <a:r>
              <a:rPr kumimoji="1" lang="en-US" altLang="zh-CN" sz="1900" b="1" dirty="0"/>
              <a:t>bonds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between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Carbon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atoms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(</a:t>
            </a:r>
            <a:r>
              <a:rPr kumimoji="1" lang="en-US" altLang="zh-CN" sz="1900" b="1" dirty="0"/>
              <a:t>no</a:t>
            </a:r>
            <a:r>
              <a:rPr kumimoji="1" lang="zh-CN" altLang="en-US" sz="1900" b="1" dirty="0"/>
              <a:t> </a:t>
            </a:r>
            <a:r>
              <a:rPr kumimoji="1" lang="en-US" altLang="zh-CN" sz="1900" b="1" dirty="0"/>
              <a:t>-C=C-</a:t>
            </a:r>
            <a:r>
              <a:rPr kumimoji="1" lang="en-US" altLang="zh-CN" sz="1900" dirty="0"/>
              <a:t>)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(all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single bonds).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kumimoji="1" lang="en-US" altLang="zh-CN" sz="1900" dirty="0"/>
              <a:t>They are called saturated, because all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C</a:t>
            </a:r>
            <a:r>
              <a:rPr kumimoji="1" lang="zh-CN" altLang="en-US" sz="1900" dirty="0"/>
              <a:t> </a:t>
            </a:r>
            <a:r>
              <a:rPr kumimoji="1" lang="en-US" altLang="zh-CN" sz="1900" dirty="0"/>
              <a:t>are</a:t>
            </a:r>
            <a:r>
              <a:rPr kumimoji="1" lang="zh-CN" altLang="en-US" sz="1900" dirty="0"/>
              <a:t> </a:t>
            </a:r>
            <a:r>
              <a:rPr kumimoji="1" lang="en-US" altLang="zh-CN" sz="1900" b="1" dirty="0"/>
              <a:t>saturated with hydrogen </a:t>
            </a:r>
            <a:r>
              <a:rPr kumimoji="1" lang="en-US" altLang="zh-CN" sz="1900" dirty="0"/>
              <a:t>atoms.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sz="1900" dirty="0"/>
              <a:t>Saturated fats tend to be solids at room temperatures, while unsaturated fats tend to be liquid at room temperature</a:t>
            </a:r>
            <a:r>
              <a:rPr lang="zh-CN" altLang="en-US" sz="1900" dirty="0"/>
              <a:t> </a:t>
            </a:r>
            <a:r>
              <a:rPr lang="en-US" altLang="zh-CN" sz="1900" dirty="0"/>
              <a:t>(saturated</a:t>
            </a:r>
            <a:r>
              <a:rPr lang="zh-CN" altLang="en-US" sz="1900" dirty="0"/>
              <a:t> </a:t>
            </a:r>
            <a:r>
              <a:rPr lang="en-US" altLang="zh-CN" sz="1900" dirty="0"/>
              <a:t>fats</a:t>
            </a:r>
            <a:r>
              <a:rPr lang="zh-CN" altLang="en-US" sz="1900" dirty="0"/>
              <a:t> </a:t>
            </a:r>
            <a:r>
              <a:rPr lang="en-US" altLang="zh-CN" sz="1900" dirty="0"/>
              <a:t>have</a:t>
            </a:r>
            <a:r>
              <a:rPr lang="zh-CN" altLang="en-US" sz="1900" dirty="0"/>
              <a:t> </a:t>
            </a:r>
            <a:r>
              <a:rPr lang="en-US" altLang="zh-CN" sz="1900" dirty="0"/>
              <a:t>higher</a:t>
            </a:r>
            <a:r>
              <a:rPr lang="zh-CN" altLang="en-US" sz="1900" dirty="0"/>
              <a:t> </a:t>
            </a:r>
            <a:r>
              <a:rPr lang="en-US" altLang="zh-CN" sz="1900" b="1" dirty="0"/>
              <a:t>melting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point</a:t>
            </a:r>
            <a:r>
              <a:rPr lang="en-US" altLang="zh-CN" sz="1900" dirty="0"/>
              <a:t>).</a:t>
            </a:r>
            <a:endParaRPr kumimoji="1" lang="en-US" altLang="zh-CN" sz="1900" dirty="0"/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altLang="zh-CN" sz="1900" dirty="0"/>
              <a:t>Most animal fats are saturated. The fats of plants and fish are generally unsaturated.</a:t>
            </a:r>
            <a:r>
              <a:rPr kumimoji="1" lang="en-US" altLang="zh-CN" sz="1900" dirty="0"/>
              <a:t> </a:t>
            </a:r>
            <a:endParaRPr kumimoji="1" lang="zh-CN" altLang="en-US" sz="19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16E461-A9DA-694D-8C01-026C3F4F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9099"/>
            <a:ext cx="9144000" cy="17689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EF2547-A6E2-AD4C-ADD0-5907573D04F7}"/>
              </a:ext>
            </a:extLst>
          </p:cNvPr>
          <p:cNvSpPr txBox="1"/>
          <p:nvPr/>
        </p:nvSpPr>
        <p:spPr>
          <a:xfrm>
            <a:off x="76200" y="4605661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Trans-unsaturated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fat</a:t>
            </a:r>
            <a:endParaRPr kumimoji="1"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CD8B77-15BE-724A-A594-7D6104D6E6C3}"/>
              </a:ext>
            </a:extLst>
          </p:cNvPr>
          <p:cNvSpPr txBox="1"/>
          <p:nvPr/>
        </p:nvSpPr>
        <p:spPr>
          <a:xfrm>
            <a:off x="3124200" y="4616547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Cis-unsaturated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fat</a:t>
            </a:r>
            <a:endParaRPr kumimoji="1"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F41FD9-BF32-6945-877A-6FCA7FEB3EA1}"/>
              </a:ext>
            </a:extLst>
          </p:cNvPr>
          <p:cNvSpPr txBox="1"/>
          <p:nvPr/>
        </p:nvSpPr>
        <p:spPr>
          <a:xfrm>
            <a:off x="6400800" y="4601195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Saturated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68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46D758F-BA42-B145-BAB7-9322A2AD0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6"/>
          <a:stretch/>
        </p:blipFill>
        <p:spPr>
          <a:xfrm>
            <a:off x="685800" y="1387929"/>
            <a:ext cx="4254500" cy="54700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5644AC8-F006-6E41-84CE-B0A1C63F5A78}"/>
              </a:ext>
            </a:extLst>
          </p:cNvPr>
          <p:cNvSpPr/>
          <p:nvPr/>
        </p:nvSpPr>
        <p:spPr>
          <a:xfrm>
            <a:off x="5410200" y="3200400"/>
            <a:ext cx="304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Double bonds can react with hydrogen to form single bonds,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unsaturated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hydrogenated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become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saturated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fat.</a:t>
            </a:r>
          </a:p>
        </p:txBody>
      </p:sp>
      <p:sp>
        <p:nvSpPr>
          <p:cNvPr id="8" name="标题 4">
            <a:extLst>
              <a:ext uri="{FF2B5EF4-FFF2-40B4-BE49-F238E27FC236}">
                <a16:creationId xmlns:a16="http://schemas.microsoft.com/office/drawing/2014/main" id="{B1EE3579-EC7F-464D-B6B5-8EB75BCAF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2400"/>
            <a:ext cx="8686800" cy="1143000"/>
          </a:xfrm>
        </p:spPr>
        <p:txBody>
          <a:bodyPr/>
          <a:lstStyle/>
          <a:p>
            <a:pPr marL="571500" indent="-571500">
              <a:buBlip>
                <a:blip r:embed="rId3"/>
              </a:buBlip>
            </a:pPr>
            <a:r>
              <a:rPr kumimoji="1" lang="en-US" altLang="zh-CN" dirty="0"/>
              <a:t>Saturated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</a:t>
            </a:r>
            <a:r>
              <a:rPr kumimoji="1" lang="zh-CN" altLang="en-US" dirty="0"/>
              <a:t> </a:t>
            </a:r>
            <a:r>
              <a:rPr kumimoji="1" lang="en-US" altLang="zh-CN" dirty="0"/>
              <a:t>V.S.</a:t>
            </a:r>
            <a:r>
              <a:rPr kumimoji="1" lang="zh-CN" altLang="en-US" dirty="0"/>
              <a:t> </a:t>
            </a:r>
            <a:r>
              <a:rPr kumimoji="1" lang="en-US" altLang="zh-CN" dirty="0"/>
              <a:t>Unsaturated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7BC3046-CB12-4D4A-9458-74EBFC0AF40B}"/>
              </a:ext>
            </a:extLst>
          </p:cNvPr>
          <p:cNvSpPr/>
          <p:nvPr/>
        </p:nvSpPr>
        <p:spPr>
          <a:xfrm>
            <a:off x="533400" y="4419600"/>
            <a:ext cx="19050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A0DFC9-D5B8-7B40-B6F0-B3A998B92CB6}"/>
              </a:ext>
            </a:extLst>
          </p:cNvPr>
          <p:cNvSpPr/>
          <p:nvPr/>
        </p:nvSpPr>
        <p:spPr>
          <a:xfrm>
            <a:off x="539262" y="1417638"/>
            <a:ext cx="19050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C2F2AAC-E544-DD43-9B8F-43F46D60D3AA}"/>
              </a:ext>
            </a:extLst>
          </p:cNvPr>
          <p:cNvSpPr/>
          <p:nvPr/>
        </p:nvSpPr>
        <p:spPr>
          <a:xfrm>
            <a:off x="4419600" y="2895600"/>
            <a:ext cx="5207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F8BEE9-E319-C84C-AFDF-459D1DFC4635}"/>
              </a:ext>
            </a:extLst>
          </p:cNvPr>
          <p:cNvSpPr/>
          <p:nvPr/>
        </p:nvSpPr>
        <p:spPr>
          <a:xfrm>
            <a:off x="4419600" y="6019800"/>
            <a:ext cx="5207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0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FB337-7EB2-C646-B717-D3E6284E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71"/>
            <a:ext cx="8229600" cy="1143000"/>
          </a:xfrm>
        </p:spPr>
        <p:txBody>
          <a:bodyPr/>
          <a:lstStyle/>
          <a:p>
            <a:pPr marL="571500" indent="-571500">
              <a:buBlip>
                <a:blip r:embed="rId2"/>
              </a:buBlip>
            </a:pPr>
            <a:r>
              <a:rPr kumimoji="1" lang="en-US" altLang="zh-CN" dirty="0"/>
              <a:t>Trans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fat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3EFE87-2DB5-3940-933A-3E2F868B3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960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Trans fat, also called trans-unsaturated fatty acids or trans fatty acids, is a type of </a:t>
            </a:r>
            <a:r>
              <a:rPr lang="en-US" altLang="zh-CN" sz="1800" b="1" dirty="0"/>
              <a:t>unsaturated fat</a:t>
            </a:r>
            <a:r>
              <a:rPr lang="en-US" altLang="zh-CN" sz="1800" dirty="0"/>
              <a:t>.</a:t>
            </a:r>
          </a:p>
          <a:p>
            <a:r>
              <a:rPr lang="en-US" altLang="zh-CN" sz="1800" dirty="0"/>
              <a:t> It became widely produced </a:t>
            </a:r>
            <a:r>
              <a:rPr lang="en-US" altLang="zh-CN" sz="1800" b="1" dirty="0">
                <a:solidFill>
                  <a:srgbClr val="00B050"/>
                </a:solidFill>
              </a:rPr>
              <a:t>industrially</a:t>
            </a:r>
            <a:r>
              <a:rPr lang="en-US" altLang="zh-CN" sz="1800" dirty="0"/>
              <a:t> from vegetable and fish oils in the early 20th century for use in margarine and later also in </a:t>
            </a:r>
            <a:r>
              <a:rPr lang="en-US" altLang="zh-CN" sz="1800" b="1" dirty="0"/>
              <a:t>snack food</a:t>
            </a:r>
            <a:r>
              <a:rPr lang="en-US" altLang="zh-CN" sz="1800" dirty="0"/>
              <a:t>, </a:t>
            </a:r>
            <a:r>
              <a:rPr lang="en-US" altLang="zh-CN" sz="1800" b="1" dirty="0"/>
              <a:t>packaged baked goods</a:t>
            </a:r>
            <a:r>
              <a:rPr lang="en-US" altLang="zh-CN" sz="1800" dirty="0"/>
              <a:t>, and for </a:t>
            </a:r>
            <a:r>
              <a:rPr lang="en-US" altLang="zh-CN" sz="1800" b="1" dirty="0"/>
              <a:t>frying fast food</a:t>
            </a:r>
            <a:r>
              <a:rPr lang="en-US" altLang="zh-CN" sz="1800" dirty="0"/>
              <a:t>.</a:t>
            </a:r>
          </a:p>
          <a:p>
            <a:r>
              <a:rPr lang="en-US" altLang="zh-CN" sz="1800" dirty="0"/>
              <a:t>Trans fat has different chemical and physical properties,</a:t>
            </a:r>
            <a:r>
              <a:rPr lang="zh-CN" altLang="en-US" sz="1800" dirty="0"/>
              <a:t> </a:t>
            </a:r>
            <a:r>
              <a:rPr lang="en-US" altLang="zh-CN" sz="1800" dirty="0"/>
              <a:t>such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giving</a:t>
            </a:r>
            <a:r>
              <a:rPr lang="zh-CN" altLang="en-US" sz="1800" dirty="0"/>
              <a:t> </a:t>
            </a:r>
            <a:r>
              <a:rPr lang="en-US" altLang="zh-CN" sz="1800" dirty="0"/>
              <a:t>food</a:t>
            </a:r>
            <a:r>
              <a:rPr lang="zh-CN" altLang="en-US" sz="1800" dirty="0"/>
              <a:t> </a:t>
            </a:r>
            <a:r>
              <a:rPr lang="en-US" altLang="zh-CN" sz="1800" dirty="0"/>
              <a:t>desirable</a:t>
            </a:r>
            <a:r>
              <a:rPr lang="zh-CN" altLang="en-US" sz="1800" dirty="0"/>
              <a:t> </a:t>
            </a:r>
            <a:r>
              <a:rPr lang="en-US" altLang="zh-CN" sz="1800" dirty="0"/>
              <a:t>taste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texture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longer</a:t>
            </a:r>
            <a:r>
              <a:rPr lang="zh-CN" altLang="en-US" sz="1800" dirty="0"/>
              <a:t> </a:t>
            </a:r>
            <a:r>
              <a:rPr lang="en-US" altLang="zh-CN" sz="1800" dirty="0"/>
              <a:t>shelf</a:t>
            </a:r>
            <a:r>
              <a:rPr lang="zh-CN" altLang="en-US" sz="1800" dirty="0"/>
              <a:t> </a:t>
            </a:r>
            <a:r>
              <a:rPr lang="en-US" altLang="zh-CN" sz="1800" dirty="0"/>
              <a:t>life.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altLang="zh-CN" sz="1800" dirty="0"/>
              <a:t>E.g.</a:t>
            </a:r>
            <a:r>
              <a:rPr lang="zh-CN" altLang="en-US" sz="1800" dirty="0"/>
              <a:t> </a:t>
            </a:r>
            <a:r>
              <a:rPr lang="en-US" altLang="zh-CN" sz="1800" dirty="0"/>
              <a:t>The trans fatty acid </a:t>
            </a:r>
            <a:r>
              <a:rPr lang="en-US" altLang="zh-CN" sz="1800" dirty="0" err="1"/>
              <a:t>elaidic</a:t>
            </a:r>
            <a:r>
              <a:rPr lang="en-US" altLang="zh-CN" sz="1800" dirty="0"/>
              <a:t> acid</a:t>
            </a:r>
            <a:r>
              <a:rPr lang="zh-CN" altLang="en-US" sz="1800" dirty="0"/>
              <a:t> </a:t>
            </a:r>
            <a:r>
              <a:rPr lang="en-US" altLang="zh-CN" sz="1800" dirty="0"/>
              <a:t>has a much higher melting point, </a:t>
            </a:r>
            <a:r>
              <a:rPr lang="en-US" altLang="zh-CN" sz="1800" dirty="0">
                <a:solidFill>
                  <a:srgbClr val="00B050"/>
                </a:solidFill>
              </a:rPr>
              <a:t>45 ℃</a:t>
            </a:r>
            <a:r>
              <a:rPr lang="en-US" altLang="zh-CN" sz="1800" dirty="0"/>
              <a:t>, than oleic acid, 13.4 ℃.</a:t>
            </a:r>
          </a:p>
          <a:p>
            <a:r>
              <a:rPr lang="en-US" altLang="zh-CN" sz="1800" dirty="0"/>
              <a:t>Although trans fats are edible, consuming trans fats has been shown to increase the risk of </a:t>
            </a:r>
            <a:r>
              <a:rPr lang="en-US" altLang="zh-CN" sz="1800" b="1" dirty="0"/>
              <a:t>heart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disease</a:t>
            </a:r>
            <a:r>
              <a:rPr lang="en-US" altLang="zh-CN" sz="1800" dirty="0"/>
              <a:t>.</a:t>
            </a:r>
          </a:p>
          <a:p>
            <a:r>
              <a:rPr lang="zh-CN" altLang="en-US" sz="1800" dirty="0"/>
              <a:t>反式脂肪在食物成分表中可能没有标识，但在</a:t>
            </a:r>
            <a:r>
              <a:rPr lang="zh-CN" altLang="en-US" sz="1800" b="1" dirty="0"/>
              <a:t>配料表中，部分氢化大豆油、部分氢化棕榈油、植脂末、精炼植物油、起酥油、酥油、人造奶油都是反式脂肪的代名词。</a:t>
            </a:r>
            <a:endParaRPr lang="zh-CN" altLang="en-US" sz="1800" dirty="0"/>
          </a:p>
          <a:p>
            <a:endParaRPr kumimoji="1" lang="zh-CN" altLang="en-US" sz="18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C10B90-4C70-B947-A9A9-140B0C28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78" y="5407550"/>
            <a:ext cx="2578578" cy="1450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474960-DAF7-E84C-88C3-CAD991A29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56" y="5430664"/>
            <a:ext cx="2008844" cy="1427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95A914-AD0B-B846-AD45-2E24F9E4A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07550"/>
            <a:ext cx="2575378" cy="144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4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B4B4FF-1E3A-5047-ACC8-83C8CC99F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276"/>
            <a:ext cx="3968173" cy="391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9334D8-BFF0-9241-BDF2-BE50FD15F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002092"/>
            <a:ext cx="4129512" cy="385590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0A35DDC-524C-EC48-9C54-B4A49F69B633}"/>
              </a:ext>
            </a:extLst>
          </p:cNvPr>
          <p:cNvSpPr/>
          <p:nvPr/>
        </p:nvSpPr>
        <p:spPr>
          <a:xfrm>
            <a:off x="4191000" y="3679371"/>
            <a:ext cx="762000" cy="280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85D8D4-8A35-504C-932B-953C8E3E0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12" y="2514600"/>
            <a:ext cx="3784600" cy="3124200"/>
          </a:xfrm>
          <a:prstGeom prst="rect">
            <a:avLst/>
          </a:prstGeom>
        </p:spPr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FC7F85FB-3C86-EB42-92EE-6F76ABF9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74638"/>
            <a:ext cx="4343400" cy="1143000"/>
          </a:xfrm>
        </p:spPr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90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1B4E1-5139-934D-AE87-D5A7C913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0651C-0463-3D44-84C8-2CF8EBD2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775200" cy="3937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319C74-4BE7-8F4D-8175-685740AB8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615997"/>
            <a:ext cx="3073400" cy="314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32C734-5681-6941-A25E-81742B350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78904"/>
            <a:ext cx="3632200" cy="3194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68C87C-FE96-B948-B1DA-E311A9792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2262386"/>
            <a:ext cx="3606800" cy="27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5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B3A01-2D2E-3243-ABFF-F6751A93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74638"/>
            <a:ext cx="3962400" cy="1143000"/>
          </a:xfrm>
        </p:spPr>
        <p:txBody>
          <a:bodyPr/>
          <a:lstStyle/>
          <a:p>
            <a:r>
              <a:rPr kumimoji="1" lang="en-US" altLang="zh-CN" dirty="0"/>
              <a:t>Example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4A3FF2-FBEB-1346-A0CA-18B54BD0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4502150" cy="37907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D8E754-F7A7-214D-A5E9-D00616098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95396"/>
            <a:ext cx="3572116" cy="327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D8CB54-5399-ED43-ABA4-D1ED68C5C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0" y="4495800"/>
            <a:ext cx="3370930" cy="21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44D5CB-CFAF-4619-A050-C3B9FF83C645}"/>
</file>

<file path=customXml/itemProps2.xml><?xml version="1.0" encoding="utf-8"?>
<ds:datastoreItem xmlns:ds="http://schemas.openxmlformats.org/officeDocument/2006/customXml" ds:itemID="{2B91BD88-6CC9-4D27-BD57-865F6763426D}"/>
</file>

<file path=customXml/itemProps3.xml><?xml version="1.0" encoding="utf-8"?>
<ds:datastoreItem xmlns:ds="http://schemas.openxmlformats.org/officeDocument/2006/customXml" ds:itemID="{0490C720-0BA5-4799-B257-7B9818F2D468}"/>
</file>

<file path=docProps/app.xml><?xml version="1.0" encoding="utf-8"?>
<Properties xmlns="http://schemas.openxmlformats.org/officeDocument/2006/extended-properties" xmlns:vt="http://schemas.openxmlformats.org/officeDocument/2006/docPropsVTypes">
  <TotalTime>12937</TotalTime>
  <Words>981</Words>
  <Application>Microsoft Macintosh PowerPoint</Application>
  <PresentationFormat>全屏显示(4:3)</PresentationFormat>
  <Paragraphs>149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Arial</vt:lpstr>
      <vt:lpstr>Calibri</vt:lpstr>
      <vt:lpstr>Office Theme</vt:lpstr>
      <vt:lpstr>Nutrition</vt:lpstr>
      <vt:lpstr>Question list part I - Diet</vt:lpstr>
      <vt:lpstr>PowerPoint 演示文稿</vt:lpstr>
      <vt:lpstr>Saturated fat V.S. Unsaturated fat</vt:lpstr>
      <vt:lpstr>Saturated fat V.S. Unsaturated fat</vt:lpstr>
      <vt:lpstr>Trans fat</vt:lpstr>
      <vt:lpstr>Example 1</vt:lpstr>
      <vt:lpstr>Example 2</vt:lpstr>
      <vt:lpstr>Example 3</vt:lpstr>
      <vt:lpstr>Example 4</vt:lpstr>
      <vt:lpstr>Balanced diet</vt:lpstr>
      <vt:lpstr>Nutrients</vt:lpstr>
      <vt:lpstr>Nutrient groups</vt:lpstr>
      <vt:lpstr>Deficiency diseases</vt:lpstr>
      <vt:lpstr>Scurvy</vt:lpstr>
      <vt:lpstr>Rickets</vt:lpstr>
      <vt:lpstr>Anaemia</vt:lpstr>
      <vt:lpstr>Osteoporosis (Ca deficiency)</vt:lpstr>
      <vt:lpstr>Protein-energy malnutrition</vt:lpstr>
      <vt:lpstr>Obesity</vt:lpstr>
      <vt:lpstr>Coronary Heart Disease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</dc:title>
  <dc:creator>c.curtis</dc:creator>
  <cp:lastModifiedBy>柴 文婷</cp:lastModifiedBy>
  <cp:revision>104</cp:revision>
  <dcterms:created xsi:type="dcterms:W3CDTF">2011-11-23T03:32:43Z</dcterms:created>
  <dcterms:modified xsi:type="dcterms:W3CDTF">2021-03-16T06:33:51Z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